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1" r:id="rId3"/>
  </p:sldMasterIdLst>
  <p:sldIdLst>
    <p:sldId id="263" r:id="rId4"/>
    <p:sldId id="264" r:id="rId5"/>
    <p:sldId id="273" r:id="rId6"/>
    <p:sldId id="265" r:id="rId7"/>
    <p:sldId id="270" r:id="rId8"/>
    <p:sldId id="266" r:id="rId9"/>
    <p:sldId id="272" r:id="rId10"/>
    <p:sldId id="269" r:id="rId11"/>
    <p:sldId id="268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B6F7FB7-24E1-4F75-B46E-C7BAB877C3B4}">
          <p14:sldIdLst>
            <p14:sldId id="263"/>
            <p14:sldId id="264"/>
            <p14:sldId id="273"/>
            <p14:sldId id="265"/>
            <p14:sldId id="270"/>
            <p14:sldId id="266"/>
            <p14:sldId id="272"/>
            <p14:sldId id="269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582" autoAdjust="0"/>
  </p:normalViewPr>
  <p:slideViewPr>
    <p:cSldViewPr showGuides="1">
      <p:cViewPr varScale="1">
        <p:scale>
          <a:sx n="115" d="100"/>
          <a:sy n="115" d="100"/>
        </p:scale>
        <p:origin x="178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inserire 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672110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20381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28799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+mn-lt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9"/>
            <a:ext cx="6842125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+mj-lt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0" y="1956998"/>
            <a:ext cx="3098773" cy="2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48" y="5733476"/>
            <a:ext cx="1526568" cy="107967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37DC112-7FE1-4949-997D-1BCC7F8E4CCE}"/>
              </a:ext>
            </a:extLst>
          </p:cNvPr>
          <p:cNvSpPr txBox="1"/>
          <p:nvPr userDrawn="1"/>
        </p:nvSpPr>
        <p:spPr>
          <a:xfrm>
            <a:off x="179512" y="6525019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23C9881-DC19-44C1-8307-96C20AE8129F}" type="slidenum">
              <a:rPr lang="it-IT" sz="1200" smtClean="0"/>
              <a:t>‹#›</a:t>
            </a:fld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www.unibo.it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89" y="600016"/>
            <a:ext cx="2574022" cy="182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occomaurizio.zagari@unibo.i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311450" y="149002"/>
            <a:ext cx="5581030" cy="4536504"/>
          </a:xfrm>
        </p:spPr>
        <p:txBody>
          <a:bodyPr/>
          <a:lstStyle/>
          <a:p>
            <a:r>
              <a:rPr lang="it-IT" dirty="0"/>
              <a:t>Scuola di Specializzazione in Malattie dell’apparato digerente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3275856" y="4941168"/>
            <a:ext cx="5256212" cy="425450"/>
          </a:xfrm>
        </p:spPr>
        <p:txBody>
          <a:bodyPr/>
          <a:lstStyle/>
          <a:p>
            <a:r>
              <a:rPr lang="it-IT" dirty="0"/>
              <a:t>Direttore: Prof. R.M. Zagari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275856" y="5661918"/>
            <a:ext cx="5976664" cy="791418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Dipartimento di Scienze Mediche e Chirurgiche (DIMEC) </a:t>
            </a: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Prof. Rocco Maurizio Zagari</a:t>
            </a:r>
          </a:p>
          <a:p>
            <a:r>
              <a:rPr lang="it-IT" dirty="0"/>
              <a:t>Prof. Leonardo Henry Eusebi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9612" y="4005065"/>
            <a:ext cx="6984776" cy="936103"/>
          </a:xfrm>
        </p:spPr>
        <p:txBody>
          <a:bodyPr/>
          <a:lstStyle/>
          <a:p>
            <a:r>
              <a:rPr lang="it-IT" i="1" dirty="0"/>
              <a:t>Dipartimento di Scienze Mediche e Chirurgiche (DIMEC)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sz="1600" dirty="0"/>
              <a:t>E-mail</a:t>
            </a:r>
          </a:p>
          <a:p>
            <a:r>
              <a:rPr lang="it-IT" sz="1600" u="sng" dirty="0">
                <a:hlinkClick r:id="rId2"/>
              </a:rPr>
              <a:t>roccomaurizio.zagari@unibo.it</a:t>
            </a:r>
            <a:endParaRPr lang="it-IT" sz="1600" u="sng" dirty="0"/>
          </a:p>
          <a:p>
            <a:r>
              <a:rPr lang="it-IT" sz="1600" u="sng" dirty="0" err="1"/>
              <a:t>leonardo.eusebi@unibo.it</a:t>
            </a:r>
            <a:endParaRPr lang="it-IT" sz="1600" u="sng" dirty="0"/>
          </a:p>
        </p:txBody>
      </p:sp>
    </p:spTree>
    <p:extLst>
      <p:ext uri="{BB962C8B-B14F-4D97-AF65-F5344CB8AC3E}">
        <p14:creationId xmlns:p14="http://schemas.microsoft.com/office/powerpoint/2010/main" val="22549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dirty="0"/>
              <a:t>Scuola di Specializzazione in Malattie dell’ apparato digerente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71600" y="1268760"/>
            <a:ext cx="6552728" cy="504055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b="1" u="sng" dirty="0"/>
              <a:t>Direttore:</a:t>
            </a:r>
            <a:r>
              <a:rPr lang="it-IT" dirty="0"/>
              <a:t> Prof. Maurizio Zagari</a:t>
            </a:r>
          </a:p>
          <a:p>
            <a:pPr>
              <a:lnSpc>
                <a:spcPct val="150000"/>
              </a:lnSpc>
            </a:pPr>
            <a:r>
              <a:rPr lang="it-IT" b="1" u="sng" dirty="0"/>
              <a:t>Segretario:</a:t>
            </a:r>
            <a:r>
              <a:rPr lang="it-IT" dirty="0"/>
              <a:t> Prof. Leonardo Henry Eusebi</a:t>
            </a:r>
          </a:p>
          <a:p>
            <a:pPr>
              <a:lnSpc>
                <a:spcPct val="150000"/>
              </a:lnSpc>
            </a:pPr>
            <a:endParaRPr lang="it-IT" b="1" u="sng" dirty="0"/>
          </a:p>
          <a:p>
            <a:pPr>
              <a:lnSpc>
                <a:spcPct val="150000"/>
              </a:lnSpc>
            </a:pPr>
            <a:r>
              <a:rPr lang="it-IT" b="1" u="sng" dirty="0"/>
              <a:t>Totale specializzandi:</a:t>
            </a:r>
            <a:r>
              <a:rPr lang="it-IT" dirty="0"/>
              <a:t> 49</a:t>
            </a:r>
          </a:p>
          <a:p>
            <a:pPr>
              <a:lnSpc>
                <a:spcPct val="150000"/>
              </a:lnSpc>
            </a:pPr>
            <a:r>
              <a:rPr lang="it-IT" b="1" u="sng" dirty="0"/>
              <a:t>I anno:</a:t>
            </a:r>
            <a:r>
              <a:rPr lang="it-IT" dirty="0"/>
              <a:t> 	13 specializzandi</a:t>
            </a:r>
            <a:endParaRPr lang="it-IT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anno: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	11 specializzandi</a:t>
            </a:r>
          </a:p>
          <a:p>
            <a:pPr>
              <a:lnSpc>
                <a:spcPct val="150000"/>
              </a:lnSpc>
            </a:pPr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anno:</a:t>
            </a:r>
            <a:r>
              <a:rPr lang="it-IT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	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 specializzandi</a:t>
            </a:r>
            <a:endParaRPr lang="it-IT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anno: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	11 specializzandi	</a:t>
            </a:r>
          </a:p>
          <a:p>
            <a:pPr>
              <a:lnSpc>
                <a:spcPct val="150000"/>
              </a:lnSpc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b="1" u="sng" dirty="0"/>
              <a:t>Rappresentati degli specializzandi:</a:t>
            </a:r>
            <a:r>
              <a:rPr lang="it-IT" dirty="0"/>
              <a:t> Dott. Francesco Bombaci, Dott.ssa Cecilia Capelli, Dott. Luigi Andrea </a:t>
            </a:r>
            <a:r>
              <a:rPr lang="it-IT" dirty="0" err="1"/>
              <a:t>Antuofermo</a:t>
            </a:r>
            <a:endParaRPr lang="it-IT" dirty="0"/>
          </a:p>
          <a:p>
            <a:pPr>
              <a:lnSpc>
                <a:spcPct val="150000"/>
              </a:lnSpc>
            </a:pPr>
            <a:endParaRPr lang="it-IT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33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04665"/>
            <a:ext cx="8424862" cy="648071"/>
          </a:xfrm>
        </p:spPr>
        <p:txBody>
          <a:bodyPr/>
          <a:lstStyle/>
          <a:p>
            <a:pPr algn="ctr"/>
            <a:r>
              <a:rPr lang="it-IT" sz="2800" dirty="0"/>
              <a:t>PIANO DIDATTICO DELLA SCUOLA </a:t>
            </a:r>
          </a:p>
          <a:p>
            <a:pPr algn="ctr"/>
            <a:r>
              <a:rPr lang="it-IT" sz="2800" dirty="0"/>
              <a:t>DIDATTICA FRONTALE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71600" y="1412776"/>
            <a:ext cx="6841008" cy="5040559"/>
          </a:xfrm>
        </p:spPr>
        <p:txBody>
          <a:bodyPr/>
          <a:lstStyle/>
          <a:p>
            <a:r>
              <a:rPr lang="it-IT" b="1" u="sng" dirty="0"/>
              <a:t>I anno:</a:t>
            </a:r>
            <a:r>
              <a:rPr lang="it-IT" dirty="0"/>
              <a:t>	Anatomia patologica</a:t>
            </a:r>
          </a:p>
          <a:p>
            <a:r>
              <a:rPr lang="it-IT" dirty="0"/>
              <a:t>	Biochimica nutrizionale</a:t>
            </a:r>
          </a:p>
          <a:p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Farmacologia</a:t>
            </a: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Microbiologia</a:t>
            </a:r>
            <a:endParaRPr lang="it-IT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Patologia generale</a:t>
            </a: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Gastroenterologia (40 ore)</a:t>
            </a:r>
          </a:p>
          <a:p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 anno: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Gastroenterologia (80 ore)</a:t>
            </a: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III anno:</a:t>
            </a:r>
            <a:r>
              <a:rPr lang="it-IT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	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Gastroenterologia (80 ore)</a:t>
            </a:r>
            <a:endParaRPr lang="it-IT" b="1" u="sng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IV anno:</a:t>
            </a:r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Cardiologia</a:t>
            </a: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Oncologia</a:t>
            </a:r>
          </a:p>
          <a:p>
            <a:r>
              <a:rPr lang="it-IT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Chirurgia generale</a:t>
            </a:r>
          </a:p>
          <a:p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Gastroenterologia (80 ore)</a:t>
            </a:r>
            <a:endParaRPr lang="it-IT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t-IT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0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9569" y="476672"/>
            <a:ext cx="8424862" cy="648071"/>
          </a:xfrm>
        </p:spPr>
        <p:txBody>
          <a:bodyPr/>
          <a:lstStyle/>
          <a:p>
            <a:pPr algn="ctr"/>
            <a:r>
              <a:rPr lang="it-IT" sz="2800" dirty="0"/>
              <a:t>RETE FORMATIVA DELLA SCUOLA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215231" y="1484784"/>
            <a:ext cx="8784976" cy="4320381"/>
          </a:xfrm>
        </p:spPr>
        <p:txBody>
          <a:bodyPr/>
          <a:lstStyle/>
          <a:p>
            <a:r>
              <a:rPr lang="it-IT" dirty="0"/>
              <a:t>Strutture di sede: </a:t>
            </a:r>
            <a:r>
              <a:rPr lang="it-IT" b="1" dirty="0"/>
              <a:t>IRCCS POLICLINICO DI SANT’ORSOLA BOLOGNA – UOC Gastroenterologia</a:t>
            </a:r>
          </a:p>
          <a:p>
            <a:endParaRPr lang="it-IT" dirty="0"/>
          </a:p>
          <a:p>
            <a:endParaRPr lang="it-IT" dirty="0"/>
          </a:p>
          <a:p>
            <a:pPr>
              <a:lnSpc>
                <a:spcPct val="150000"/>
              </a:lnSpc>
            </a:pPr>
            <a:r>
              <a:rPr lang="it-IT" b="1" i="1" dirty="0"/>
              <a:t>Strutture collegate: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OSPEDALE CIVILE NUOVO "S.MARIA DELLA SCALA – UO Gastroenterologia (IMOLA)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AZIENDA USL DELLA ROMAGNA – UUOO Gastroenterologie (FORLI’ - CESENA)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OSPEDALE MAGGIORE "C.A. PIZZARDI" – UOC Gastroenterologia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OSPEDALE "INFERMI" RIMINI – UOC Gastroenterologia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AZIENDA OSPEDALIERO-UNIVERSITARIA DI FERRARA – UOC Gastroenterologia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/>
              <a:t>OSPEDALE "SANTA MARIA DELLE CROCI" RAVENNA – UOC Gastroenterologia</a:t>
            </a:r>
          </a:p>
          <a:p>
            <a:pPr>
              <a:lnSpc>
                <a:spcPct val="150000"/>
              </a:lnSpc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24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>
            <a:extLst>
              <a:ext uri="{FF2B5EF4-FFF2-40B4-BE49-F238E27FC236}">
                <a16:creationId xmlns:a16="http://schemas.microsoft.com/office/drawing/2014/main" id="{C0C52837-D074-0DE3-0448-E0DAD8B97B8C}"/>
              </a:ext>
            </a:extLst>
          </p:cNvPr>
          <p:cNvSpPr txBox="1">
            <a:spLocks/>
          </p:cNvSpPr>
          <p:nvPr/>
        </p:nvSpPr>
        <p:spPr>
          <a:xfrm>
            <a:off x="359569" y="332657"/>
            <a:ext cx="8424862" cy="6480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BD2B0B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800" dirty="0"/>
              <a:t>OBIETTIVI DELLA SCUOLA</a:t>
            </a:r>
          </a:p>
        </p:txBody>
      </p:sp>
      <p:pic>
        <p:nvPicPr>
          <p:cNvPr id="9" name="Picture 8" descr="A person in a hospital bed with a person in a mask&#10;&#10;AI-generated content may be incorrect.">
            <a:extLst>
              <a:ext uri="{FF2B5EF4-FFF2-40B4-BE49-F238E27FC236}">
                <a16:creationId xmlns:a16="http://schemas.microsoft.com/office/drawing/2014/main" id="{125CE105-0D40-A99D-E6BA-4577CFF25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61103"/>
            <a:ext cx="2419674" cy="24778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A green outline of a building&#10;&#10;AI-generated content may be incorrect.">
            <a:extLst>
              <a:ext uri="{FF2B5EF4-FFF2-40B4-BE49-F238E27FC236}">
                <a16:creationId xmlns:a16="http://schemas.microsoft.com/office/drawing/2014/main" id="{EEB1C272-FB86-751E-FFB3-1053591F4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980728"/>
            <a:ext cx="2304256" cy="23042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A doctor using an ultrasound device&#10;&#10;AI-generated content may be incorrect.">
            <a:extLst>
              <a:ext uri="{FF2B5EF4-FFF2-40B4-BE49-F238E27FC236}">
                <a16:creationId xmlns:a16="http://schemas.microsoft.com/office/drawing/2014/main" id="{10509FEC-CC48-EE53-1D01-F4588508C5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108"/>
          <a:stretch/>
        </p:blipFill>
        <p:spPr>
          <a:xfrm>
            <a:off x="5608712" y="3761103"/>
            <a:ext cx="2532048" cy="2505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494EFA64-D357-3EDF-9F4E-9AF6A6CBD58F}"/>
              </a:ext>
            </a:extLst>
          </p:cNvPr>
          <p:cNvSpPr/>
          <p:nvPr/>
        </p:nvSpPr>
        <p:spPr>
          <a:xfrm>
            <a:off x="4067944" y="4797152"/>
            <a:ext cx="1080120" cy="5040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21078F6C-0776-8A7F-78A5-7F601AEC3A54}"/>
              </a:ext>
            </a:extLst>
          </p:cNvPr>
          <p:cNvSpPr/>
          <p:nvPr/>
        </p:nvSpPr>
        <p:spPr>
          <a:xfrm rot="2721583">
            <a:off x="6201317" y="2642191"/>
            <a:ext cx="1080120" cy="5040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2F2162FE-2E7C-D6CD-E7DF-197C98B0E70D}"/>
              </a:ext>
            </a:extLst>
          </p:cNvPr>
          <p:cNvSpPr/>
          <p:nvPr/>
        </p:nvSpPr>
        <p:spPr>
          <a:xfrm rot="19105948">
            <a:off x="1878138" y="2656657"/>
            <a:ext cx="1080120" cy="5040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610" y="332656"/>
            <a:ext cx="8424862" cy="432047"/>
          </a:xfrm>
        </p:spPr>
        <p:txBody>
          <a:bodyPr/>
          <a:lstStyle/>
          <a:p>
            <a:pPr algn="ctr"/>
            <a:r>
              <a:rPr lang="it-IT" sz="2800" dirty="0"/>
              <a:t>Skills da raggiungere secondo il D.I. 68/2015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9D248A3-84BB-8011-5173-3B042141D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556722"/>
              </p:ext>
            </p:extLst>
          </p:nvPr>
        </p:nvGraphicFramePr>
        <p:xfrm>
          <a:off x="611560" y="1060459"/>
          <a:ext cx="7992888" cy="498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7292961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77145259"/>
                    </a:ext>
                  </a:extLst>
                </a:gridCol>
              </a:tblGrid>
              <a:tr h="31740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Skills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cliniche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richiesto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2324"/>
                  </a:ext>
                </a:extLst>
              </a:tr>
              <a:tr h="765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pazienti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distribuiti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principali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patologie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gastroenterologiche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epatiche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biliari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pancreatiche</a:t>
                      </a:r>
                      <a:endParaRPr lang="en-GB" b="0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380434"/>
                  </a:ext>
                </a:extLst>
              </a:tr>
              <a:tr h="765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Presentazione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negli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incontri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didattici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Scuola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17002"/>
                  </a:ext>
                </a:extLst>
              </a:tr>
              <a:tr h="765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Partecipazione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procedure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manometriche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785619"/>
                  </a:ext>
                </a:extLst>
              </a:tr>
              <a:tr h="765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condotto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sotto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nutrizione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enterale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parenterale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5279995"/>
                  </a:ext>
                </a:extLst>
              </a:tr>
              <a:tr h="765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condotto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sotto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supervisione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procedure di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proctologia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886674"/>
                  </a:ext>
                </a:extLst>
              </a:tr>
              <a:tr h="765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partecipato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clinica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pazienti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 e post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trapianto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epatico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r>
                        <a:rPr lang="en-US" dirty="0"/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752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34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sz="2800" dirty="0"/>
              <a:t>Skills da raggiungere secondo il D.I. 68/2015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9D248A3-84BB-8011-5173-3B042141D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790579"/>
              </p:ext>
            </p:extLst>
          </p:nvPr>
        </p:nvGraphicFramePr>
        <p:xfrm>
          <a:off x="611560" y="1196752"/>
          <a:ext cx="7992888" cy="522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>
                  <a:extLst>
                    <a:ext uri="{9D8B030D-6E8A-4147-A177-3AD203B41FA5}">
                      <a16:colId xmlns:a16="http://schemas.microsoft.com/office/drawing/2014/main" val="27292961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777145259"/>
                    </a:ext>
                  </a:extLst>
                </a:gridCol>
              </a:tblGrid>
              <a:tr h="42709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Skills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endoscopiche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N.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richiesto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2324"/>
                  </a:ext>
                </a:extLst>
              </a:tr>
              <a:tr h="737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autonomia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all'esecuzione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esofagogastroduodenoscopie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diagnostiche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terapeutiche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legature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varici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emostasi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polipectomie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b="0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80434"/>
                  </a:ext>
                </a:extLst>
              </a:tr>
              <a:tr h="6670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autonomia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all'esecuzione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colonscopie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cui 1/3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completate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polipectomia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b="0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817002"/>
                  </a:ext>
                </a:extLst>
              </a:tr>
              <a:tr h="737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Endoscopie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interventistiche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endoscopie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terapeutiche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eco-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endoscopie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colangio-pancreatografie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retrograde,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posizionamento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stents,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dilatazioni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stenosi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mucosectomie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b="0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n.s</a:t>
                      </a:r>
                      <a:r>
                        <a:rPr lang="en-US" dirty="0"/>
                        <a:t>. (100)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785619"/>
                  </a:ext>
                </a:extLst>
              </a:tr>
              <a:tr h="381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effectLst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9898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effectLst/>
                        </a:rPr>
                        <a:t>Skills </a:t>
                      </a:r>
                      <a:r>
                        <a:rPr lang="en-GB" sz="2000" b="1" dirty="0" err="1">
                          <a:effectLst/>
                        </a:rPr>
                        <a:t>ecografiche</a:t>
                      </a:r>
                      <a:endParaRPr lang="en-GB" sz="2000" b="1" dirty="0">
                        <a:effectLst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614829"/>
                  </a:ext>
                </a:extLst>
              </a:tr>
              <a:tr h="7371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partecipato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attivamente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all'esecuzione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ecografie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diagnostiche</a:t>
                      </a:r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interesse </a:t>
                      </a:r>
                      <a:r>
                        <a:rPr lang="en-GB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gastroenterologico</a:t>
                      </a:r>
                      <a:endParaRPr lang="en-GB" b="0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279995"/>
                  </a:ext>
                </a:extLst>
              </a:tr>
              <a:tr h="724693">
                <a:tc>
                  <a:txBody>
                    <a:bodyPr/>
                    <a:lstStyle/>
                    <a:p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partecipato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attivamente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all'esecuzione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biopsie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epatiche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ecoguidate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e/o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punture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addominali</a:t>
                      </a:r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88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07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95288" y="476673"/>
            <a:ext cx="8424862" cy="432047"/>
          </a:xfrm>
        </p:spPr>
        <p:txBody>
          <a:bodyPr/>
          <a:lstStyle/>
          <a:p>
            <a:pPr algn="ctr"/>
            <a:r>
              <a:rPr lang="it-IT" dirty="0"/>
              <a:t>Skills da raggiungere secondo il D.I. 68/2015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C04B5-1A5D-4383-7450-F9A83F26F0E0}"/>
              </a:ext>
            </a:extLst>
          </p:cNvPr>
          <p:cNvSpPr txBox="1"/>
          <p:nvPr/>
        </p:nvSpPr>
        <p:spPr>
          <a:xfrm>
            <a:off x="467544" y="1556792"/>
            <a:ext cx="8137152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Lo </a:t>
            </a:r>
            <a:r>
              <a:rPr lang="en-US" dirty="0" err="1"/>
              <a:t>specializzando</a:t>
            </a:r>
            <a:r>
              <a:rPr lang="en-US" dirty="0"/>
              <a:t> </a:t>
            </a:r>
            <a:r>
              <a:rPr lang="en-US" dirty="0" err="1"/>
              <a:t>dovra</a:t>
            </a:r>
            <a:r>
              <a:rPr lang="en-US" dirty="0"/>
              <a:t>̀ </a:t>
            </a:r>
            <a:r>
              <a:rPr lang="en-US" dirty="0" err="1"/>
              <a:t>apprendere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adeguata</a:t>
            </a:r>
            <a:r>
              <a:rPr lang="en-US" dirty="0"/>
              <a:t> </a:t>
            </a:r>
            <a:r>
              <a:rPr lang="en-US" dirty="0" err="1"/>
              <a:t>capacita</a:t>
            </a:r>
            <a:r>
              <a:rPr lang="en-US" dirty="0"/>
              <a:t>̀ di </a:t>
            </a:r>
            <a:r>
              <a:rPr lang="en-US" dirty="0" err="1"/>
              <a:t>interpretazione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innovazioni</a:t>
            </a:r>
            <a:r>
              <a:rPr lang="en-US" dirty="0"/>
              <a:t> </a:t>
            </a:r>
            <a:r>
              <a:rPr lang="en-US" dirty="0" err="1"/>
              <a:t>scientifiche</a:t>
            </a:r>
            <a:r>
              <a:rPr lang="en-US" dirty="0"/>
              <a:t> ed un </a:t>
            </a:r>
            <a:r>
              <a:rPr lang="en-US" dirty="0" err="1"/>
              <a:t>sapere</a:t>
            </a:r>
            <a:r>
              <a:rPr lang="en-US" dirty="0"/>
              <a:t> </a:t>
            </a:r>
            <a:r>
              <a:rPr lang="en-US" dirty="0" err="1"/>
              <a:t>critico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consenta</a:t>
            </a:r>
            <a:r>
              <a:rPr lang="en-US" dirty="0"/>
              <a:t> di </a:t>
            </a:r>
            <a:r>
              <a:rPr lang="en-US" dirty="0" err="1"/>
              <a:t>gestire</a:t>
            </a:r>
            <a:r>
              <a:rPr lang="en-US" dirty="0"/>
              <a:t> in modo </a:t>
            </a:r>
            <a:r>
              <a:rPr lang="en-US" dirty="0" err="1"/>
              <a:t>consapevole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l’assistenza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il proprio aggiornamento.</a:t>
            </a: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ambito</a:t>
            </a:r>
            <a:r>
              <a:rPr lang="en-US" dirty="0"/>
              <a:t> </a:t>
            </a:r>
            <a:r>
              <a:rPr lang="en-US" dirty="0" err="1"/>
              <a:t>potranno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previste</a:t>
            </a:r>
            <a:r>
              <a:rPr lang="en-US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partecipazione</a:t>
            </a:r>
            <a:r>
              <a:rPr lang="en-US" dirty="0"/>
              <a:t> a meeting e a </a:t>
            </a:r>
            <a:r>
              <a:rPr lang="en-US" dirty="0" err="1"/>
              <a:t>congressi</a:t>
            </a:r>
            <a:r>
              <a:rPr lang="en-US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produzione</a:t>
            </a:r>
            <a:r>
              <a:rPr lang="en-US" dirty="0"/>
              <a:t> di </a:t>
            </a:r>
            <a:r>
              <a:rPr lang="en-US" dirty="0" err="1"/>
              <a:t>pubblicazioni</a:t>
            </a:r>
            <a:r>
              <a:rPr lang="en-US" dirty="0"/>
              <a:t> </a:t>
            </a:r>
            <a:r>
              <a:rPr lang="en-US" dirty="0" err="1"/>
              <a:t>scientifiche</a:t>
            </a:r>
            <a:r>
              <a:rPr lang="en-US" dirty="0"/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periodi</a:t>
            </a:r>
            <a:r>
              <a:rPr lang="en-US" dirty="0"/>
              <a:t> di </a:t>
            </a:r>
            <a:r>
              <a:rPr lang="en-US" dirty="0" err="1"/>
              <a:t>frequenza</a:t>
            </a:r>
            <a:r>
              <a:rPr lang="en-US" dirty="0"/>
              <a:t> in </a:t>
            </a:r>
            <a:r>
              <a:rPr lang="en-US" dirty="0" err="1"/>
              <a:t>qualificate</a:t>
            </a:r>
            <a:r>
              <a:rPr lang="en-US" dirty="0"/>
              <a:t> </a:t>
            </a:r>
            <a:r>
              <a:rPr lang="en-US" dirty="0" err="1"/>
              <a:t>istituzioni</a:t>
            </a:r>
            <a:r>
              <a:rPr lang="en-US" dirty="0"/>
              <a:t> </a:t>
            </a:r>
            <a:r>
              <a:rPr lang="en-US" dirty="0" err="1"/>
              <a:t>italiane</a:t>
            </a:r>
            <a:r>
              <a:rPr lang="en-US" dirty="0"/>
              <a:t> ed </a:t>
            </a:r>
            <a:r>
              <a:rPr lang="en-US" dirty="0" err="1"/>
              <a:t>estere</a:t>
            </a:r>
            <a:r>
              <a:rPr lang="en-US" dirty="0"/>
              <a:t> </a:t>
            </a:r>
            <a:r>
              <a:rPr lang="en-US" dirty="0" err="1"/>
              <a:t>utili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formazione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9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CD3F9165-9382-4ABB-AC86-3A46E03A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Sbocchi occupazionali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DDD2F7-44B0-4BE4-9B72-0C213DE7D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1252138"/>
            <a:ext cx="8713216" cy="4913166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Larghi sbocchi occupazionali in numerosi Ospedali ed Università di Italia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Assunzione presso Strutture Semplici  o Unità Operative Complesse di Gastroenterologia o Medicina Interna per attività clinica ed Endoscopica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Numerosi Specializzandi in Malattie dell’Apparato Digerente del III e IV anno hanno ricevuto Contratti di assunzione a tempo determinato (Decreto Calabria)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Iscrizione a dottorato di ricerca</a:t>
            </a:r>
          </a:p>
          <a:p>
            <a:pPr marL="285750" indent="-285750" algn="just">
              <a:buFontTx/>
              <a:buChar char="-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Carriera Universitaria nel ruolo di vincitore di Assegni di Ricerca, Concorso per Ricercatore a tempo determinato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Larga richiesta di Attività libero professionale specialistica clinica ed endoscopica</a:t>
            </a:r>
          </a:p>
        </p:txBody>
      </p:sp>
    </p:spTree>
    <p:extLst>
      <p:ext uri="{BB962C8B-B14F-4D97-AF65-F5344CB8AC3E}">
        <p14:creationId xmlns:p14="http://schemas.microsoft.com/office/powerpoint/2010/main" val="1606978345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5959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</TotalTime>
  <Words>633</Words>
  <Application>Microsoft Macintosh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COPERTINA</vt:lpstr>
      <vt:lpstr>DIAPOSITIVE</vt:lpstr>
      <vt:lpstr>CHIUSURA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Leonardo Henry Umberto Eusebi</cp:lastModifiedBy>
  <cp:revision>89</cp:revision>
  <dcterms:created xsi:type="dcterms:W3CDTF">2017-11-13T10:11:35Z</dcterms:created>
  <dcterms:modified xsi:type="dcterms:W3CDTF">2025-05-15T08:19:27Z</dcterms:modified>
</cp:coreProperties>
</file>